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4"/>
  </p:notesMasterIdLst>
  <p:handoutMasterIdLst>
    <p:handoutMasterId r:id="rId15"/>
  </p:handoutMasterIdLst>
  <p:sldIdLst>
    <p:sldId id="269" r:id="rId2"/>
    <p:sldId id="283" r:id="rId3"/>
    <p:sldId id="288" r:id="rId4"/>
    <p:sldId id="274" r:id="rId5"/>
    <p:sldId id="276" r:id="rId6"/>
    <p:sldId id="293" r:id="rId7"/>
    <p:sldId id="289" r:id="rId8"/>
    <p:sldId id="290" r:id="rId9"/>
    <p:sldId id="291" r:id="rId10"/>
    <p:sldId id="292" r:id="rId11"/>
    <p:sldId id="277" r:id="rId12"/>
    <p:sldId id="271" r:id="rId1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94" autoAdjust="0"/>
    <p:restoredTop sz="94660"/>
  </p:normalViewPr>
  <p:slideViewPr>
    <p:cSldViewPr snapToGrid="0">
      <p:cViewPr>
        <p:scale>
          <a:sx n="72" d="100"/>
          <a:sy n="72" d="100"/>
        </p:scale>
        <p:origin x="4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8D2BCA1-BC00-4182-A316-2C11BE57826B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6106A58-945A-4222-96A6-70294DF2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109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AE86FC8C-D2B6-4F6E-BA2A-D39EB16C0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4998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  <p:sldLayoutId id="2147483894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1.png"/><Relationship Id="rId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0ahUKEwjPqbrBoLzXAhUDbSYKHaCiB5oQjRwIBw&amp;url=https://www.slideshare.net/1971995/orbital-shapeorientationt&amp;psig=AOvVaw0hNz0YrPiiriqijxp7SZvV&amp;ust=1510686425160675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7.jp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</a:t>
            </a:r>
            <a:r>
              <a:rPr lang="en-US"/>
              <a:t>Jan 10, </a:t>
            </a:r>
            <a:r>
              <a:rPr lang="en-US" dirty="0"/>
              <a:t>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142597" cy="3416300"/>
          </a:xfrm>
        </p:spPr>
        <p:txBody>
          <a:bodyPr>
            <a:normAutofit/>
          </a:bodyPr>
          <a:lstStyle/>
          <a:p>
            <a:r>
              <a:rPr lang="en-US" b="1" dirty="0"/>
              <a:t>Do Now</a:t>
            </a:r>
          </a:p>
          <a:p>
            <a:pPr lvl="1"/>
            <a:r>
              <a:rPr lang="en-US" b="1" dirty="0"/>
              <a:t>Complete the Exploration Activity</a:t>
            </a:r>
          </a:p>
          <a:p>
            <a:r>
              <a:rPr lang="en-US" b="1" dirty="0"/>
              <a:t>P3 Challenge-</a:t>
            </a:r>
          </a:p>
          <a:p>
            <a:pPr lvl="1"/>
            <a:r>
              <a:rPr lang="en-US" b="1" dirty="0"/>
              <a:t>How many orbitals are there in</a:t>
            </a:r>
          </a:p>
          <a:p>
            <a:pPr lvl="2"/>
            <a:r>
              <a:rPr lang="en-US" sz="1600" b="1" dirty="0"/>
              <a:t>An s subshell?</a:t>
            </a:r>
          </a:p>
          <a:p>
            <a:pPr lvl="2"/>
            <a:r>
              <a:rPr lang="en-US" sz="1600" b="1" dirty="0"/>
              <a:t>A p subshell?</a:t>
            </a:r>
          </a:p>
          <a:p>
            <a:pPr lvl="2"/>
            <a:r>
              <a:rPr lang="en-US" sz="1600" b="1" dirty="0"/>
              <a:t>A d subshell?</a:t>
            </a:r>
          </a:p>
          <a:p>
            <a:pPr lvl="2"/>
            <a:r>
              <a:rPr lang="en-US" sz="1600" b="1" dirty="0"/>
              <a:t>An f subshell? </a:t>
            </a:r>
          </a:p>
          <a:p>
            <a:pPr lvl="1"/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E411602-667F-465F-A3B7-3F054539206C}"/>
              </a:ext>
            </a:extLst>
          </p:cNvPr>
          <p:cNvSpPr txBox="1">
            <a:spLocks/>
          </p:cNvSpPr>
          <p:nvPr/>
        </p:nvSpPr>
        <p:spPr>
          <a:xfrm>
            <a:off x="6667859" y="2987813"/>
            <a:ext cx="5272350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Objective –</a:t>
            </a:r>
          </a:p>
          <a:p>
            <a:pPr lvl="1"/>
            <a:r>
              <a:rPr lang="en-US" b="1" dirty="0"/>
              <a:t>Quantum Numbers</a:t>
            </a:r>
          </a:p>
          <a:p>
            <a:r>
              <a:rPr lang="en-US" b="1" dirty="0"/>
              <a:t>Agenda</a:t>
            </a:r>
          </a:p>
          <a:p>
            <a:pPr lvl="1"/>
            <a:r>
              <a:rPr lang="en-US" b="1" dirty="0"/>
              <a:t>Organization of Electrons</a:t>
            </a:r>
          </a:p>
          <a:p>
            <a:pPr lvl="1"/>
            <a:r>
              <a:rPr lang="en-US" b="1" dirty="0"/>
              <a:t>Quantum Numbers</a:t>
            </a:r>
          </a:p>
          <a:p>
            <a:r>
              <a:rPr lang="en-US" b="1" dirty="0"/>
              <a:t>Assignment: Quantum Numbers Worksheet</a:t>
            </a:r>
          </a:p>
          <a:p>
            <a:endParaRPr lang="en-US" b="1" dirty="0"/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79953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84A33AD-31E4-427C-9D36-E5AB5ECC9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Spin Quantum Number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BD9B42B2-C966-4164-B120-0FBE90B38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700" y="2603500"/>
            <a:ext cx="8824913" cy="3416300"/>
          </a:xfrm>
        </p:spPr>
        <p:txBody>
          <a:bodyPr>
            <a:normAutofit/>
          </a:bodyPr>
          <a:lstStyle/>
          <a:p>
            <a:r>
              <a:rPr lang="en-US" b="1" u="sng" dirty="0"/>
              <a:t>Spin Quantum number, </a:t>
            </a:r>
            <a:r>
              <a:rPr lang="en-US" b="1" u="sng" dirty="0" err="1"/>
              <a:t>m</a:t>
            </a:r>
            <a:r>
              <a:rPr lang="en-US" b="1" u="sng" baseline="-25000" dirty="0" err="1"/>
              <a:t>s</a:t>
            </a:r>
            <a:r>
              <a:rPr lang="en-US" b="1" u="sng" dirty="0"/>
              <a:t> ,</a:t>
            </a:r>
            <a:r>
              <a:rPr lang="en-US" b="1" dirty="0"/>
              <a:t> primarily determines the </a:t>
            </a:r>
            <a:r>
              <a:rPr lang="en-US" b="1" u="sng" dirty="0"/>
              <a:t>spin</a:t>
            </a:r>
            <a:r>
              <a:rPr lang="en-US" b="1" dirty="0"/>
              <a:t> of an electron.</a:t>
            </a:r>
          </a:p>
          <a:p>
            <a:r>
              <a:rPr lang="en-US" b="1" dirty="0" err="1"/>
              <a:t>m</a:t>
            </a:r>
            <a:r>
              <a:rPr lang="en-US" b="1" baseline="-25000" dirty="0" err="1"/>
              <a:t>s</a:t>
            </a:r>
            <a:r>
              <a:rPr lang="en-US" b="1" dirty="0"/>
              <a:t> defines a single </a:t>
            </a:r>
            <a:r>
              <a:rPr lang="en-US" b="1" u="sng" dirty="0"/>
              <a:t>electron</a:t>
            </a:r>
            <a:r>
              <a:rPr lang="en-US" b="1" dirty="0"/>
              <a:t>.</a:t>
            </a:r>
          </a:p>
          <a:p>
            <a:r>
              <a:rPr lang="en-US" b="1" dirty="0"/>
              <a:t>Allowed values are the </a:t>
            </a:r>
            <a:r>
              <a:rPr lang="en-US" b="1" u="sng" dirty="0"/>
              <a:t>either +1/2 or – 1/2 </a:t>
            </a:r>
            <a:r>
              <a:rPr lang="en-US" b="1" dirty="0"/>
              <a:t>. </a:t>
            </a:r>
          </a:p>
          <a:p>
            <a:r>
              <a:rPr lang="en-US" b="1" dirty="0"/>
              <a:t>The two possible electrons in an orbital must have different spins.</a:t>
            </a:r>
          </a:p>
          <a:p>
            <a:pPr lvl="1"/>
            <a:r>
              <a:rPr lang="en-US" sz="1800" b="1" dirty="0"/>
              <a:t>One will be </a:t>
            </a:r>
            <a:r>
              <a:rPr lang="en-US" sz="1800" b="1" u="sng" dirty="0"/>
              <a:t>spin up </a:t>
            </a:r>
            <a:r>
              <a:rPr lang="en-US" sz="1800" b="1" dirty="0"/>
              <a:t>and one will be </a:t>
            </a:r>
            <a:r>
              <a:rPr lang="en-US" sz="1800" b="1" u="sng" dirty="0"/>
              <a:t>spin down. </a:t>
            </a:r>
          </a:p>
          <a:p>
            <a:pPr lvl="1"/>
            <a:r>
              <a:rPr lang="en-US" sz="1800" b="1" dirty="0"/>
              <a:t>If only one electron is present it may be either spin up or spin down, equal probability.</a:t>
            </a:r>
          </a:p>
          <a:p>
            <a:r>
              <a:rPr lang="en-US" b="1" dirty="0"/>
              <a:t>Electron spin is represented with arrows or half arrows: </a:t>
            </a:r>
            <a:r>
              <a:rPr lang="en-US" b="1" dirty="0">
                <a:latin typeface="Century Gothic" panose="020B0502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5337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Quantum Numbers Summary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Four Quantum Numbers used to describe the structure. Memory items.</a:t>
            </a:r>
          </a:p>
          <a:p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471242"/>
              </p:ext>
            </p:extLst>
          </p:nvPr>
        </p:nvGraphicFramePr>
        <p:xfrm>
          <a:off x="972073" y="3158457"/>
          <a:ext cx="10225812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3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4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43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43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4302">
                  <a:extLst>
                    <a:ext uri="{9D8B030D-6E8A-4147-A177-3AD203B41FA5}">
                      <a16:colId xmlns:a16="http://schemas.microsoft.com/office/drawing/2014/main" val="143930875"/>
                    </a:ext>
                  </a:extLst>
                </a:gridCol>
                <a:gridCol w="1704302">
                  <a:extLst>
                    <a:ext uri="{9D8B030D-6E8A-4147-A177-3AD203B41FA5}">
                      <a16:colId xmlns:a16="http://schemas.microsoft.com/office/drawing/2014/main" val="38408255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Quantum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Allowed Values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Determines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Specifies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Common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labels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Principle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 2, 3, 4…..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Size and Energy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Shell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1,2,3,4…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(Period #)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Angular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Momentum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0, 1, 2… (only up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to n-1)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Shape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Subshell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s,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p, d, f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623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Magnetic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Orientation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Orbital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Subscripts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(x, y, z, </a:t>
                      </a:r>
                      <a:r>
                        <a:rPr lang="en-US" baseline="0" dirty="0" err="1">
                          <a:solidFill>
                            <a:schemeClr val="tx1"/>
                          </a:solidFill>
                        </a:rPr>
                        <a:t>xy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baseline="0" dirty="0" err="1">
                          <a:solidFill>
                            <a:schemeClr val="tx1"/>
                          </a:solidFill>
                        </a:rPr>
                        <a:t>yz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etc…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en-US" baseline="-25000" dirty="0" err="1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Spin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+½  or -½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Spin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Electron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Up ↑,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Down 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8645326"/>
              </p:ext>
            </p:extLst>
          </p:nvPr>
        </p:nvGraphicFramePr>
        <p:xfrm>
          <a:off x="1613200" y="4684474"/>
          <a:ext cx="251973" cy="42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3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3200" y="4684474"/>
                        <a:ext cx="251973" cy="42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1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Object 8"/>
              <p:cNvSpPr txBox="1"/>
              <p:nvPr/>
            </p:nvSpPr>
            <p:spPr bwMode="auto">
              <a:xfrm>
                <a:off x="4540250" y="5307013"/>
                <a:ext cx="1436480" cy="577318"/>
              </a:xfrm>
              <a:prstGeom prst="rect">
                <a:avLst/>
              </a:prstGeom>
              <a:noFill/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−ℓ≤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≤ℓ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Object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40250" y="5307013"/>
                <a:ext cx="1436480" cy="5773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9607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Slip -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845" y="2437245"/>
            <a:ext cx="8825659" cy="3416300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dirty="0"/>
              <a:t>Exit Slip:</a:t>
            </a:r>
          </a:p>
          <a:p>
            <a:pPr lvl="1"/>
            <a:r>
              <a:rPr lang="en-US" sz="1900" b="1" dirty="0"/>
              <a:t>How many electrons can an orbital hold?</a:t>
            </a:r>
          </a:p>
          <a:p>
            <a:pPr lvl="1"/>
            <a:r>
              <a:rPr lang="en-US" sz="1900" b="1" dirty="0"/>
              <a:t>How many electrons can a p subshell hold?</a:t>
            </a:r>
          </a:p>
          <a:p>
            <a:pPr lvl="1"/>
            <a:r>
              <a:rPr lang="en-US" sz="1900" b="1" dirty="0"/>
              <a:t>How many </a:t>
            </a:r>
            <a:r>
              <a:rPr lang="en-US" sz="1900" b="1" u="sng" dirty="0"/>
              <a:t>orbitals </a:t>
            </a:r>
            <a:r>
              <a:rPr lang="en-US" sz="1900" b="1" dirty="0"/>
              <a:t>are there in the n=2 shell?</a:t>
            </a:r>
          </a:p>
          <a:p>
            <a:endParaRPr lang="en-US" b="1" dirty="0"/>
          </a:p>
          <a:p>
            <a:pPr lvl="1"/>
            <a:endParaRPr lang="en-US" b="1" dirty="0"/>
          </a:p>
          <a:p>
            <a:r>
              <a:rPr lang="en-US" b="1" dirty="0"/>
              <a:t>What’s Due?  (Pending assignments to complete.)</a:t>
            </a:r>
          </a:p>
          <a:p>
            <a:pPr lvl="1"/>
            <a:r>
              <a:rPr lang="en-US" b="1" dirty="0"/>
              <a:t>Quantum Numbers Worksheet</a:t>
            </a:r>
          </a:p>
          <a:p>
            <a:r>
              <a:rPr lang="en-US" b="1" dirty="0"/>
              <a:t>What’s Next?  (How to prepare for the next day)</a:t>
            </a:r>
          </a:p>
          <a:p>
            <a:pPr lvl="1"/>
            <a:r>
              <a:rPr lang="en-US" b="1" dirty="0"/>
              <a:t>Read Holt p84 - 88</a:t>
            </a:r>
          </a:p>
        </p:txBody>
      </p:sp>
    </p:spTree>
    <p:extLst>
      <p:ext uri="{BB962C8B-B14F-4D97-AF65-F5344CB8AC3E}">
        <p14:creationId xmlns:p14="http://schemas.microsoft.com/office/powerpoint/2010/main" val="2013278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 from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5458" y="2487819"/>
            <a:ext cx="8825659" cy="3416300"/>
          </a:xfrm>
        </p:spPr>
        <p:txBody>
          <a:bodyPr/>
          <a:lstStyle/>
          <a:p>
            <a:r>
              <a:rPr lang="en-US" altLang="en-US" b="1" dirty="0"/>
              <a:t>Orbitals vary in size.</a:t>
            </a:r>
          </a:p>
          <a:p>
            <a:pPr lvl="1"/>
            <a:r>
              <a:rPr lang="en-US" altLang="en-US" b="1" dirty="0"/>
              <a:t>The bigger an orbital, the higher the energy level</a:t>
            </a:r>
          </a:p>
          <a:p>
            <a:r>
              <a:rPr lang="en-US" altLang="en-US" b="1" dirty="0"/>
              <a:t>Orbitals vary in shape.</a:t>
            </a:r>
          </a:p>
          <a:p>
            <a:pPr lvl="1"/>
            <a:r>
              <a:rPr lang="en-US" altLang="en-US" b="1" dirty="0"/>
              <a:t>The more complicated the shape, the higher the energy level.</a:t>
            </a:r>
          </a:p>
          <a:p>
            <a:r>
              <a:rPr lang="en-US" altLang="en-US" b="1" dirty="0"/>
              <a:t>Each orbital can hold 2 electrons</a:t>
            </a:r>
          </a:p>
          <a:p>
            <a:r>
              <a:rPr lang="en-US" altLang="en-US" b="1" dirty="0"/>
              <a:t>Four basic orbital shapes: s  spheres, p dumbbells, d 4-leaf clovers, f complicated</a:t>
            </a:r>
          </a:p>
          <a:p>
            <a:endParaRPr lang="en-US" dirty="0"/>
          </a:p>
        </p:txBody>
      </p:sp>
      <p:pic>
        <p:nvPicPr>
          <p:cNvPr id="4" name="Picture 3" descr="09_17_Figu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170"/>
          <a:stretch>
            <a:fillRect/>
          </a:stretch>
        </p:blipFill>
        <p:spPr bwMode="auto">
          <a:xfrm>
            <a:off x="1466112" y="5504446"/>
            <a:ext cx="1003882" cy="956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09_21_Fig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8" t="33864" r="64204" b="24721"/>
          <a:stretch>
            <a:fillRect/>
          </a:stretch>
        </p:blipFill>
        <p:spPr bwMode="auto">
          <a:xfrm>
            <a:off x="3468398" y="5544021"/>
            <a:ext cx="1317302" cy="948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09_22_Figure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42" t="20750" b="31622"/>
          <a:stretch>
            <a:fillRect/>
          </a:stretch>
        </p:blipFill>
        <p:spPr bwMode="auto">
          <a:xfrm>
            <a:off x="6508092" y="5291263"/>
            <a:ext cx="1997075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http://www.angelfire.com/falcon2/dirgni/f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11" t="60802" r="44733" b="-362"/>
          <a:stretch>
            <a:fillRect/>
          </a:stretch>
        </p:blipFill>
        <p:spPr bwMode="auto">
          <a:xfrm>
            <a:off x="9284629" y="5048376"/>
            <a:ext cx="190500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073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S, P, D, and F Subshells</a:t>
            </a:r>
          </a:p>
        </p:txBody>
      </p:sp>
      <p:pic>
        <p:nvPicPr>
          <p:cNvPr id="20482" name="Picture 2" descr="http://www.angelfire.com/falcon2/dirgni/f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078" y="4573267"/>
            <a:ext cx="3166749" cy="1546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Image result for d orbitals">
            <a:hlinkClick r:id="rId3"/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3" t="22413" r="13124" b="6158"/>
          <a:stretch/>
        </p:blipFill>
        <p:spPr bwMode="auto">
          <a:xfrm>
            <a:off x="6446165" y="2469703"/>
            <a:ext cx="4972050" cy="36499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474" b="28136"/>
          <a:stretch/>
        </p:blipFill>
        <p:spPr>
          <a:xfrm>
            <a:off x="842074" y="2469703"/>
            <a:ext cx="5310753" cy="1728245"/>
          </a:xfrm>
          <a:prstGeom prst="rect">
            <a:avLst/>
          </a:prstGeom>
        </p:spPr>
      </p:pic>
      <p:pic>
        <p:nvPicPr>
          <p:cNvPr id="8" name="Picture 7" descr="09_17_Figur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170"/>
          <a:stretch>
            <a:fillRect/>
          </a:stretch>
        </p:blipFill>
        <p:spPr bwMode="auto">
          <a:xfrm>
            <a:off x="1001162" y="4573267"/>
            <a:ext cx="1003882" cy="956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718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Quantum Mechanics Atomic Model -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571" y="2453326"/>
            <a:ext cx="5588000" cy="3768614"/>
          </a:xfrm>
        </p:spPr>
        <p:txBody>
          <a:bodyPr/>
          <a:lstStyle/>
          <a:p>
            <a:r>
              <a:rPr lang="en-US" altLang="en-US" b="1" dirty="0"/>
              <a:t>Electrons organized on 4 levels</a:t>
            </a:r>
          </a:p>
          <a:p>
            <a:pPr lvl="1"/>
            <a:r>
              <a:rPr lang="en-US" altLang="en-US" b="1" dirty="0"/>
              <a:t>1) Shells 1, 2, 3, 4, 5, 6, 7</a:t>
            </a:r>
          </a:p>
          <a:p>
            <a:pPr lvl="1"/>
            <a:r>
              <a:rPr lang="en-US" altLang="en-US" b="1" dirty="0"/>
              <a:t>2) Subshells </a:t>
            </a:r>
            <a:r>
              <a:rPr lang="en-US" altLang="en-US" b="1" i="1" dirty="0"/>
              <a:t> s, p, d, f</a:t>
            </a:r>
            <a:endParaRPr lang="en-US" altLang="en-US" b="1" dirty="0"/>
          </a:p>
          <a:p>
            <a:pPr lvl="1"/>
            <a:r>
              <a:rPr lang="en-US" altLang="en-US" b="1" dirty="0"/>
              <a:t>3) Orbitals  </a:t>
            </a:r>
          </a:p>
          <a:p>
            <a:pPr lvl="1"/>
            <a:r>
              <a:rPr lang="en-US" altLang="en-US" b="1" dirty="0"/>
              <a:t>4) An orbital </a:t>
            </a:r>
            <a:r>
              <a:rPr lang="en-US" altLang="en-US" b="1" i="1" dirty="0"/>
              <a:t>can</a:t>
            </a:r>
            <a:r>
              <a:rPr lang="en-US" altLang="en-US" b="1" dirty="0"/>
              <a:t> hold up to two electrons.</a:t>
            </a:r>
          </a:p>
          <a:p>
            <a:r>
              <a:rPr lang="en-US" altLang="en-US" b="1" dirty="0"/>
              <a:t>S subshells contain 1 orbital (room for 2 e)</a:t>
            </a:r>
          </a:p>
          <a:p>
            <a:r>
              <a:rPr lang="en-US" altLang="en-US" b="1" dirty="0"/>
              <a:t>P subshells contain 3 orbitals (6 e)</a:t>
            </a:r>
          </a:p>
          <a:p>
            <a:r>
              <a:rPr lang="en-US" altLang="en-US" b="1" dirty="0"/>
              <a:t>D subshells contain 5 orbitals (10 e)</a:t>
            </a:r>
          </a:p>
          <a:p>
            <a:r>
              <a:rPr lang="en-US" altLang="en-US" b="1" dirty="0"/>
              <a:t>F subshells contain 7 orbitals (14 e)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354571" y="2453326"/>
            <a:ext cx="5443537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2400" dirty="0"/>
              <a:t>Shell 1 – s  (2e)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 dirty="0"/>
              <a:t>Shell 2 – s and p  (8e)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 dirty="0"/>
              <a:t>Shell 3 – s and p and d  (18e)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 dirty="0"/>
              <a:t>Shell 4 – s and p and d and f  (32e)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 dirty="0"/>
              <a:t>Shell 5 – s and p and d and f  (32e)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 dirty="0"/>
              <a:t>Shell 6 – s and p and d  (18e)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 dirty="0"/>
              <a:t>Shell 7 – s and p  (8e)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 dirty="0"/>
              <a:t>2 + 8 + 18 + 32 + 32 + 18 + 8 = 118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 dirty="0"/>
              <a:t>Structure for all 118 known elements.</a:t>
            </a:r>
          </a:p>
        </p:txBody>
      </p:sp>
    </p:spTree>
    <p:extLst>
      <p:ext uri="{BB962C8B-B14F-4D97-AF65-F5344CB8AC3E}">
        <p14:creationId xmlns:p14="http://schemas.microsoft.com/office/powerpoint/2010/main" val="4113864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6" name="Object 22"/>
          <p:cNvGraphicFramePr>
            <a:graphicFrameLocks noGrp="1" noChangeAspect="1"/>
          </p:cNvGraphicFramePr>
          <p:nvPr>
            <p:ph type="dgm" idx="1"/>
            <p:extLst>
              <p:ext uri="{D42A27DB-BD31-4B8C-83A1-F6EECF244321}">
                <p14:modId xmlns:p14="http://schemas.microsoft.com/office/powerpoint/2010/main" val="2353536998"/>
              </p:ext>
            </p:extLst>
          </p:nvPr>
        </p:nvGraphicFramePr>
        <p:xfrm>
          <a:off x="940509" y="501871"/>
          <a:ext cx="10088562" cy="480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Organization Chart" r:id="rId3" imgW="3974760" imgH="1892160" progId="">
                  <p:embed followColorScheme="full"/>
                </p:oleObj>
              </mc:Choice>
              <mc:Fallback>
                <p:oleObj name="Organization Chart" r:id="rId3" imgW="3974760" imgH="1892160" progId="">
                  <p:embed followColorScheme="full"/>
                  <p:pic>
                    <p:nvPicPr>
                      <p:cNvPr id="1046" name="Object 2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0509" y="501871"/>
                        <a:ext cx="10088562" cy="4802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7" name="TextBox 1"/>
          <p:cNvSpPr txBox="1">
            <a:spLocks noChangeArrowheads="1"/>
          </p:cNvSpPr>
          <p:nvPr/>
        </p:nvSpPr>
        <p:spPr bwMode="auto">
          <a:xfrm>
            <a:off x="755650" y="5665788"/>
            <a:ext cx="108346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Each small box with a 2 represents a single empty orbital that has a capacity of 2 electrons.</a:t>
            </a:r>
          </a:p>
        </p:txBody>
      </p:sp>
    </p:spTree>
    <p:extLst>
      <p:ext uri="{BB962C8B-B14F-4D97-AF65-F5344CB8AC3E}">
        <p14:creationId xmlns:p14="http://schemas.microsoft.com/office/powerpoint/2010/main" val="3423273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BDC0B38-9919-4703-AC98-F61E483B1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Quantum Numbers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53D40BB-15B1-4F7F-97B3-FC2F59E9F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 key feature of the mathematics underlying the atomic structure is the use of </a:t>
            </a:r>
            <a:r>
              <a:rPr lang="en-US" b="1" u="sng" dirty="0"/>
              <a:t>quantum numbers</a:t>
            </a:r>
            <a:r>
              <a:rPr lang="en-US" b="1" dirty="0"/>
              <a:t>.</a:t>
            </a:r>
          </a:p>
          <a:p>
            <a:r>
              <a:rPr lang="en-US" b="1" dirty="0"/>
              <a:t>A set of </a:t>
            </a:r>
            <a:r>
              <a:rPr lang="en-US" b="1" u="sng" dirty="0"/>
              <a:t>3 quantum numbers </a:t>
            </a:r>
            <a:r>
              <a:rPr lang="en-US" b="1" dirty="0"/>
              <a:t>is used to </a:t>
            </a:r>
            <a:r>
              <a:rPr lang="en-US" b="1" u="sng" dirty="0"/>
              <a:t>describe an orbital</a:t>
            </a:r>
            <a:r>
              <a:rPr lang="en-US" b="1" dirty="0"/>
              <a:t>.</a:t>
            </a:r>
          </a:p>
          <a:p>
            <a:r>
              <a:rPr lang="en-US" b="1" dirty="0"/>
              <a:t>A specific </a:t>
            </a:r>
            <a:r>
              <a:rPr lang="en-US" b="1" u="sng" dirty="0"/>
              <a:t>electron</a:t>
            </a:r>
            <a:r>
              <a:rPr lang="en-US" b="1" dirty="0"/>
              <a:t> of the atom must be </a:t>
            </a:r>
            <a:r>
              <a:rPr lang="en-US" b="1" u="sng" dirty="0"/>
              <a:t>described by 4 quantum numbers</a:t>
            </a:r>
            <a:r>
              <a:rPr lang="en-US" b="1" dirty="0"/>
              <a:t>.</a:t>
            </a:r>
          </a:p>
          <a:p>
            <a:r>
              <a:rPr lang="en-US" b="1" dirty="0"/>
              <a:t>The quantum numbers for an electron act like a US address, specifying 4 bits of information to identify: state, city, street and house number.</a:t>
            </a:r>
          </a:p>
          <a:p>
            <a:r>
              <a:rPr lang="en-US" b="1" dirty="0"/>
              <a:t>The wave nature of matter introduces limits on the possible values these quantum numbers can have.</a:t>
            </a:r>
          </a:p>
        </p:txBody>
      </p:sp>
    </p:spTree>
    <p:extLst>
      <p:ext uri="{BB962C8B-B14F-4D97-AF65-F5344CB8AC3E}">
        <p14:creationId xmlns:p14="http://schemas.microsoft.com/office/powerpoint/2010/main" val="2996175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F3B7B-0FAE-4C51-B5AB-0DFF43AE8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Principal Quantum Number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841794-B6F0-4373-9F51-E960F48A9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Principal Quantum number,  n,</a:t>
            </a:r>
            <a:r>
              <a:rPr lang="en-US" b="1" dirty="0"/>
              <a:t> primarily determines the </a:t>
            </a:r>
            <a:r>
              <a:rPr lang="en-US" b="1" u="sng" dirty="0"/>
              <a:t>size</a:t>
            </a:r>
            <a:r>
              <a:rPr lang="en-US" b="1" dirty="0"/>
              <a:t> of the orbital.</a:t>
            </a:r>
          </a:p>
          <a:p>
            <a:r>
              <a:rPr lang="en-US" b="1" dirty="0"/>
              <a:t>The size of the orbital has the largest effect on its energy. </a:t>
            </a:r>
          </a:p>
          <a:p>
            <a:r>
              <a:rPr lang="en-US" b="1" dirty="0"/>
              <a:t>Just like the Bohr model, n defines </a:t>
            </a:r>
            <a:r>
              <a:rPr lang="en-US" b="1" u="sng" dirty="0"/>
              <a:t>shells</a:t>
            </a:r>
            <a:r>
              <a:rPr lang="en-US" b="1" dirty="0"/>
              <a:t>.</a:t>
            </a:r>
          </a:p>
          <a:p>
            <a:r>
              <a:rPr lang="en-US" b="1" dirty="0"/>
              <a:t>The principal QN is indicated by a </a:t>
            </a:r>
            <a:r>
              <a:rPr lang="en-US" b="1" u="sng" dirty="0"/>
              <a:t>full-size number</a:t>
            </a:r>
            <a:r>
              <a:rPr lang="en-US" b="1" dirty="0"/>
              <a:t>.</a:t>
            </a:r>
          </a:p>
          <a:p>
            <a:r>
              <a:rPr lang="en-US" b="1" dirty="0"/>
              <a:t>Allowed values are the integers starting at 1.  n= 1, 2, 3, 4….</a:t>
            </a:r>
          </a:p>
          <a:p>
            <a:pPr lvl="1"/>
            <a:r>
              <a:rPr lang="en-US" b="1" dirty="0"/>
              <a:t>These values replace the historical K, L, M, N labels.</a:t>
            </a:r>
          </a:p>
          <a:p>
            <a:r>
              <a:rPr lang="en-US" b="1" dirty="0"/>
              <a:t>The n values loosely correspond to the periods 1-7 on the periodic table. </a:t>
            </a:r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26330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37F0D-ECE1-491E-9D44-35D049F2F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Angular Momentum Quantum Number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4BBC1A7-566C-4832-A913-4F0B30048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744291"/>
          </a:xfrm>
        </p:spPr>
        <p:txBody>
          <a:bodyPr>
            <a:normAutofit lnSpcReduction="10000"/>
          </a:bodyPr>
          <a:lstStyle/>
          <a:p>
            <a:r>
              <a:rPr lang="en-US" b="1" u="sng" dirty="0"/>
              <a:t>Angular Momentum Quantum number,    ,</a:t>
            </a:r>
            <a:r>
              <a:rPr lang="en-US" b="1" dirty="0"/>
              <a:t> primarily determines the </a:t>
            </a:r>
            <a:r>
              <a:rPr lang="en-US" b="1" u="sng" dirty="0"/>
              <a:t>shape</a:t>
            </a:r>
            <a:r>
              <a:rPr lang="en-US" b="1" dirty="0"/>
              <a:t> of the orbital.</a:t>
            </a:r>
          </a:p>
          <a:p>
            <a:r>
              <a:rPr lang="en-US" b="1" dirty="0"/>
              <a:t>The more complicated the shape the higher the energy within the shell. </a:t>
            </a:r>
          </a:p>
          <a:p>
            <a:r>
              <a:rPr lang="en-US" b="1" dirty="0"/>
              <a:t>       defines a </a:t>
            </a:r>
            <a:r>
              <a:rPr lang="en-US" b="1" u="sng" dirty="0"/>
              <a:t>subshell .</a:t>
            </a:r>
          </a:p>
          <a:p>
            <a:r>
              <a:rPr lang="en-US" b="1" dirty="0"/>
              <a:t>Allowed values are the </a:t>
            </a:r>
            <a:r>
              <a:rPr lang="en-US" b="1" u="sng" dirty="0"/>
              <a:t>integers starting at 0 up to n-1</a:t>
            </a:r>
            <a:r>
              <a:rPr lang="en-US" b="1" dirty="0"/>
              <a:t>.      = 0, 1, 2, 3 …</a:t>
            </a:r>
          </a:p>
          <a:p>
            <a:r>
              <a:rPr lang="en-US" b="1" dirty="0"/>
              <a:t>The     values correspond to the shapes we have already learned and are represented by the letters s, p, d, and f.</a:t>
            </a:r>
          </a:p>
          <a:p>
            <a:r>
              <a:rPr lang="en-US" b="1" dirty="0"/>
              <a:t>     =0   means s. 	 = 1  means p.       = 2  means d.        = 3 means f.   </a:t>
            </a:r>
          </a:p>
          <a:p>
            <a:r>
              <a:rPr lang="en-US" b="1" dirty="0"/>
              <a:t>The rule explains why there is an s for all 7 n values, a p for 2-7, a d for 3-6, and an f for 4-5. (We don’t use 7d, 6f, and 7f because their energies are too high to be used by known elements.)</a:t>
            </a:r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FC71A1E-03F7-4D09-A8B4-47344E18E9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338148"/>
              </p:ext>
            </p:extLst>
          </p:nvPr>
        </p:nvGraphicFramePr>
        <p:xfrm>
          <a:off x="5930257" y="2563744"/>
          <a:ext cx="251973" cy="369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7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30257" y="2563744"/>
                        <a:ext cx="251973" cy="3692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AB60135-8AAC-4FCD-9859-EC607B86E3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0313419"/>
              </p:ext>
            </p:extLst>
          </p:nvPr>
        </p:nvGraphicFramePr>
        <p:xfrm>
          <a:off x="7603183" y="3850900"/>
          <a:ext cx="251973" cy="42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8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03183" y="3850900"/>
                        <a:ext cx="251973" cy="42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BAFB1D57-00C1-4858-9E68-D0BD1DA459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8302292"/>
              </p:ext>
            </p:extLst>
          </p:nvPr>
        </p:nvGraphicFramePr>
        <p:xfrm>
          <a:off x="2050453" y="4289080"/>
          <a:ext cx="251973" cy="42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9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0453" y="4289080"/>
                        <a:ext cx="251973" cy="42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F8D66B81-9CC8-4D79-80C1-B46B5F9DB6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8255394"/>
              </p:ext>
            </p:extLst>
          </p:nvPr>
        </p:nvGraphicFramePr>
        <p:xfrm>
          <a:off x="1613200" y="4923012"/>
          <a:ext cx="251973" cy="42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0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3200" y="4923012"/>
                        <a:ext cx="251973" cy="42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3E7377DB-0D90-4294-A158-F68B85B64F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0467153"/>
              </p:ext>
            </p:extLst>
          </p:nvPr>
        </p:nvGraphicFramePr>
        <p:xfrm>
          <a:off x="3382365" y="4923012"/>
          <a:ext cx="251973" cy="42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1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F8D66B81-9CC8-4D79-80C1-B46B5F9DB6A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82365" y="4923012"/>
                        <a:ext cx="251973" cy="42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CC36574E-E2D5-4018-A348-1B84A62842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409174"/>
              </p:ext>
            </p:extLst>
          </p:nvPr>
        </p:nvGraphicFramePr>
        <p:xfrm>
          <a:off x="5315810" y="4923012"/>
          <a:ext cx="251973" cy="42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2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F8D66B81-9CC8-4D79-80C1-B46B5F9DB6A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15810" y="4923012"/>
                        <a:ext cx="251973" cy="42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13661A58-5686-4847-9004-9DAAC3CA40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4123772"/>
              </p:ext>
            </p:extLst>
          </p:nvPr>
        </p:nvGraphicFramePr>
        <p:xfrm>
          <a:off x="7249073" y="4923012"/>
          <a:ext cx="251973" cy="42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3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F8D66B81-9CC8-4D79-80C1-B46B5F9DB6A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49073" y="4923012"/>
                        <a:ext cx="251973" cy="42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52809247-81E4-4E10-9A7A-FBF27BEADB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3364821"/>
              </p:ext>
            </p:extLst>
          </p:nvPr>
        </p:nvGraphicFramePr>
        <p:xfrm>
          <a:off x="1715833" y="3507314"/>
          <a:ext cx="251973" cy="42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4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EAB60135-8AAC-4FCD-9859-EC607B86E36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15833" y="3507314"/>
                        <a:ext cx="251973" cy="42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4686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BF6DCC-A8CA-43A0-BDFD-F5C8564A1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Magnetic Quantum Number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3C11CAFE-FD23-4C72-AD92-9AA1A1BEF04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b="1" u="sng" dirty="0"/>
                  <a:t>Magnetic Quantum number,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u="sng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u="sng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i="1" u="sng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en-US" b="1" u="sng" dirty="0"/>
                  <a:t> ,</a:t>
                </a:r>
                <a:r>
                  <a:rPr lang="en-US" b="1" dirty="0"/>
                  <a:t> primarily determines the </a:t>
                </a:r>
                <a:r>
                  <a:rPr lang="en-US" b="1" u="sng" dirty="0"/>
                  <a:t>orientation</a:t>
                </a:r>
                <a:r>
                  <a:rPr lang="en-US" b="1" dirty="0"/>
                  <a:t> of the orbital.</a:t>
                </a:r>
              </a:p>
              <a:p>
                <a:r>
                  <a:rPr lang="en-US" b="1" dirty="0"/>
                  <a:t>All orbitals within a subshell have the same energy.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en-US" b="1" dirty="0"/>
                  <a:t>  defines a single </a:t>
                </a:r>
                <a:r>
                  <a:rPr lang="en-US" b="1" u="sng" dirty="0"/>
                  <a:t>orbital</a:t>
                </a:r>
                <a:r>
                  <a:rPr lang="en-US" b="1" dirty="0"/>
                  <a:t>.</a:t>
                </a:r>
              </a:p>
              <a:p>
                <a:r>
                  <a:rPr lang="en-US" b="1" dirty="0"/>
                  <a:t>Allowed values are the </a:t>
                </a:r>
                <a:r>
                  <a:rPr lang="en-US" b="1" u="sng" dirty="0"/>
                  <a:t>integers from  –     up to      </a:t>
                </a:r>
                <a:r>
                  <a:rPr lang="en-US" b="1" dirty="0"/>
                  <a:t>. </a:t>
                </a:r>
              </a:p>
              <a:p>
                <a:r>
                  <a:rPr lang="en-US" b="1" dirty="0"/>
                  <a:t>The number of possible values determine how many orbitals there are in each of the types of subshells.</a:t>
                </a:r>
              </a:p>
              <a:p>
                <a:r>
                  <a:rPr lang="en-US" b="1" dirty="0"/>
                  <a:t>Specific values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en-US" b="1" dirty="0"/>
                  <a:t> are represented with subscripts. E.g. 2p</a:t>
                </a:r>
                <a:r>
                  <a:rPr lang="en-US" b="1" baseline="-25000" dirty="0"/>
                  <a:t>x</a:t>
                </a:r>
                <a:r>
                  <a:rPr lang="en-US" b="1" dirty="0"/>
                  <a:t> , 3d</a:t>
                </a:r>
                <a:r>
                  <a:rPr lang="en-US" b="1" baseline="-25000" dirty="0"/>
                  <a:t>xy</a:t>
                </a:r>
              </a:p>
              <a:p>
                <a:r>
                  <a:rPr lang="en-US" b="1" dirty="0"/>
                  <a:t>These values explain why an s subshell only has one orbital, while p has 3, d has 5 and f has 7.</a:t>
                </a:r>
              </a:p>
            </p:txBody>
          </p:sp>
        </mc:Choice>
        <mc:Fallback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3C11CAFE-FD23-4C72-AD92-9AA1A1BEF0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38" t="-1783" r="-10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C149D35-17B6-40CF-AE88-5D0593A80D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1708664"/>
              </p:ext>
            </p:extLst>
          </p:nvPr>
        </p:nvGraphicFramePr>
        <p:xfrm>
          <a:off x="5897035" y="3916074"/>
          <a:ext cx="251973" cy="42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8" name="Equation" r:id="rId4" imgW="114120" imgH="177480" progId="Equation.DSMT4">
                  <p:embed/>
                </p:oleObj>
              </mc:Choice>
              <mc:Fallback>
                <p:oleObj name="Equation" r:id="rId4" imgW="114120" imgH="1774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EAB60135-8AAC-4FCD-9859-EC607B86E36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897035" y="3916074"/>
                        <a:ext cx="251973" cy="42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6D748CC-C805-4236-ABB8-F469B8EE79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6503405"/>
              </p:ext>
            </p:extLst>
          </p:nvPr>
        </p:nvGraphicFramePr>
        <p:xfrm>
          <a:off x="6811530" y="3916254"/>
          <a:ext cx="251973" cy="42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Equation" r:id="rId4" imgW="114120" imgH="177480" progId="Equation.DSMT4">
                  <p:embed/>
                </p:oleObj>
              </mc:Choice>
              <mc:Fallback>
                <p:oleObj name="Equation" r:id="rId4" imgW="114120" imgH="177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0C149D35-17B6-40CF-AE88-5D0593A80D7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11530" y="3916254"/>
                        <a:ext cx="251973" cy="42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805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28789</TotalTime>
  <Words>1024</Words>
  <Application>Microsoft Office PowerPoint</Application>
  <PresentationFormat>Widescreen</PresentationFormat>
  <Paragraphs>125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Cambria Math</vt:lpstr>
      <vt:lpstr>Century Gothic</vt:lpstr>
      <vt:lpstr>Wingdings 3</vt:lpstr>
      <vt:lpstr>Ion Boardroom</vt:lpstr>
      <vt:lpstr>Organization Chart</vt:lpstr>
      <vt:lpstr>Equation</vt:lpstr>
      <vt:lpstr>Chemistry – Jan 10, 2020</vt:lpstr>
      <vt:lpstr>Conclusions from Activity</vt:lpstr>
      <vt:lpstr>S, P, D, and F Subshells</vt:lpstr>
      <vt:lpstr>Quantum Mechanics Atomic Model - </vt:lpstr>
      <vt:lpstr>PowerPoint Presentation</vt:lpstr>
      <vt:lpstr>Quantum Numbers</vt:lpstr>
      <vt:lpstr>Principal Quantum Number</vt:lpstr>
      <vt:lpstr>Angular Momentum Quantum Number</vt:lpstr>
      <vt:lpstr>Magnetic Quantum Number</vt:lpstr>
      <vt:lpstr>Spin Quantum Number</vt:lpstr>
      <vt:lpstr>Quantum Numbers Summary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242</cp:revision>
  <cp:lastPrinted>2020-01-10T14:36:49Z</cp:lastPrinted>
  <dcterms:created xsi:type="dcterms:W3CDTF">2015-08-11T02:33:52Z</dcterms:created>
  <dcterms:modified xsi:type="dcterms:W3CDTF">2020-01-10T16:55:08Z</dcterms:modified>
</cp:coreProperties>
</file>